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Google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italic.fntdata"/><Relationship Id="rId20" Type="http://schemas.openxmlformats.org/officeDocument/2006/relationships/slide" Target="slides/slide14.xml"/><Relationship Id="rId41" Type="http://schemas.openxmlformats.org/officeDocument/2006/relationships/font" Target="fonts/Google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GoogleSans-bold.fntdata"/><Relationship Id="rId16" Type="http://schemas.openxmlformats.org/officeDocument/2006/relationships/slide" Target="slides/slide10.xml"/><Relationship Id="rId38" Type="http://schemas.openxmlformats.org/officeDocument/2006/relationships/font" Target="fonts/Google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14c4466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14c4466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9b1d145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49b1d145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b76cdb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b76cdb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9b1d14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49b1d14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b76cdb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b76cdb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b76cdb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b76cdb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b76cdb0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b76cdb0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4b76cdb0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4b76cdb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b76cdb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b76cdb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4b76cdb0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4b76cdb0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b76cdb0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4b76cdb0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6dd1e3c1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6dd1e3c1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b76cdb0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4b76cdb0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4b76cdb0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4b76cdb0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b76cdb0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b76cdb0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4b76cdb0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4b76cdb0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b76cdb0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b76cdb0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b76cdb0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4b76cdb0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4b76cdb0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4b76cdb0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4b76cdb0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4b76cdb0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b76cdb0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b76cdb0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b76cdb0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4b76cdb0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6dd1e3c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6dd1e3c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4b76cdb0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4b76cdb0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49b1d14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49b1d14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dd1e3c1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dd1e3c1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6dd1e3c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6dd1e3c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9b1d14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49b1d14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9b1d14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49b1d14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9b1d145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9b1d145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9b1d14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9b1d14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9715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alibri"/>
              <a:buNone/>
              <a:defRPr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371600" y="240030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SzPts val="144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360"/>
              </a:spcBef>
              <a:spcAft>
                <a:spcPts val="0"/>
              </a:spcAft>
              <a:buSzPts val="99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360"/>
              </a:spcBef>
              <a:spcAft>
                <a:spcPts val="0"/>
              </a:spcAft>
              <a:buSzPts val="9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alibri"/>
              <a:buNone/>
              <a:defRPr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0" y="4696150"/>
            <a:ext cx="9144000" cy="447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National Taiwan University </a:t>
            </a:r>
            <a:r>
              <a:rPr lang="en-GB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2020 Spring Machine Learning -- Chi-Liang Liu, Hung-Yi Lee-- Pre-trained Model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2686"/>
            <a:ext cx="9144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>
            <a:off x="0" y="670703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2626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Calibri"/>
              <a:buChar char="■"/>
              <a:defRPr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146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99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ites.google.com/view/berkeley-cs294-158-sp20/hom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Probability_distribution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file/d/16hi1pEmL2JoqPExr_VDkYK04m1eqKURB/view" TargetMode="External"/><Relationship Id="rId4" Type="http://schemas.openxmlformats.org/officeDocument/2006/relationships/hyperlink" Target="https://youtu.be/UX8OubxsY8w?t=2165" TargetMode="External"/><Relationship Id="rId5" Type="http://schemas.openxmlformats.org/officeDocument/2006/relationships/hyperlink" Target="https://youtu.be/UX8OubxsY8w?t=2165" TargetMode="External"/><Relationship Id="rId6" Type="http://schemas.openxmlformats.org/officeDocument/2006/relationships/hyperlink" Target="https://drive.google.com/open?id=1zZG_CezUqXG2w07liPvy0XAQKZuEPbg9" TargetMode="External"/><Relationship Id="rId7" Type="http://schemas.openxmlformats.org/officeDocument/2006/relationships/hyperlink" Target="https://drive.google.com/file/d/1ax1-XprJHDRRv2Ru3dJwPLs3ShxcpQ3r/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685800" y="971550"/>
            <a:ext cx="777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NTU </a:t>
            </a:r>
            <a:r>
              <a:rPr b="1" lang="en-GB" sz="3600"/>
              <a:t>2020 Spring</a:t>
            </a:r>
            <a:r>
              <a:rPr b="1" lang="en-GB" sz="3600"/>
              <a:t> Machine Learning</a:t>
            </a:r>
            <a:endParaRPr b="1" sz="3600"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0" y="3350625"/>
            <a:ext cx="9144000" cy="103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Chi-Liang Liu, Hung-Yi Lee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NTU</a:t>
            </a:r>
            <a:endParaRPr/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0" y="2095500"/>
            <a:ext cx="9144000" cy="63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 sz="3200"/>
              <a:t>Self-Supervised Learning</a:t>
            </a:r>
            <a:endParaRPr b="1" sz="3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70" name="Google Shape;70;p16"/>
          <p:cNvSpPr txBox="1"/>
          <p:nvPr/>
        </p:nvSpPr>
        <p:spPr>
          <a:xfrm>
            <a:off x="6569100" y="4844100"/>
            <a:ext cx="25749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 to </a:t>
            </a:r>
            <a:r>
              <a:rPr b="1" lang="en-GB">
                <a:solidFill>
                  <a:schemeClr val="dk2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UCB CS294-158-SP20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Language Model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  <a:t>A statistical </a:t>
            </a:r>
            <a:r>
              <a:rPr b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language model</a:t>
            </a: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  <a:t> is a </a:t>
            </a:r>
            <a:r>
              <a:rPr lang="en-GB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probability distribution</a:t>
            </a: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  <a:t> over sequences of words. Given such a sequence, say of length </a:t>
            </a:r>
            <a:r>
              <a:rPr i="1" lang="en-GB" sz="1600">
                <a:solidFill>
                  <a:srgbClr val="202122"/>
                </a:solidFill>
                <a:highlight>
                  <a:srgbClr val="FFFFFF"/>
                </a:highlight>
              </a:rPr>
              <a:t>m</a:t>
            </a: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  <a:t>, it assigns a probability 			to the whole sequence.</a:t>
            </a:r>
            <a:b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  <a:t>ex. P("Is it raining now?") &gt; P("Is it raining yesterday?")</a:t>
            </a:r>
            <a:br>
              <a:rPr lang="en-GB" sz="160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How to Compute?</a:t>
            </a:r>
            <a:endParaRPr sz="16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n-gram model</a:t>
            </a:r>
            <a:br>
              <a:rPr lang="en-GB"/>
            </a:b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Neural Network</a:t>
            </a:r>
            <a:endParaRPr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00" y="1120773"/>
            <a:ext cx="1169550" cy="2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113" y="2681226"/>
            <a:ext cx="5901774" cy="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8900" y="3574000"/>
            <a:ext cx="2356450" cy="3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7185225" y="430932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Wiki: Language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 &amp; GPT &amp; BERT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eneralized Language Models"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8" y="1502800"/>
            <a:ext cx="9081425" cy="21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7640700" y="4333975"/>
            <a:ext cx="1494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Devlin 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 - Language Model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" y="801703"/>
            <a:ext cx="9144000" cy="385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7550275" y="4410175"/>
            <a:ext cx="159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Radford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- Masked LM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57873" y="789400"/>
            <a:ext cx="45993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Masked LM: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00" y="1411398"/>
            <a:ext cx="4353551" cy="29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4794600" y="1366625"/>
            <a:ext cx="38154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Predict 15% of the tokens in the input.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80% replaced with a masked token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10% replaced with a random word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10% remain the same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ex.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Input:    The [mask] sat on the [mask] .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Output: The cat sat on the mat 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 - Pipeline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100"/>
            <a:ext cx="5277101" cy="21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24" y="727538"/>
            <a:ext cx="4043177" cy="393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157875" y="4364800"/>
            <a:ext cx="1494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Devlin 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ARLM vs AELM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95525" y="784051"/>
            <a:ext cx="9048600" cy="387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Autoregressive Language Model (ARLM)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Pro: Does not rely on data corruption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Con: Can only be forward or backward</a:t>
            </a:r>
            <a:br>
              <a:rPr lang="en-GB"/>
            </a:br>
            <a:br>
              <a:rPr lang="en-GB"/>
            </a:b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Autoencoding Language Model (AELM a.k.a MaskedLM)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Pro: Can use bidirectional information (Context Dependency)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Con: Pretrain-Finetune discrepancy (Input Noise), Independence Assumption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00" y="1855675"/>
            <a:ext cx="31344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000" y="1854000"/>
            <a:ext cx="298215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400" y="3600000"/>
            <a:ext cx="255219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7699900" y="4364800"/>
            <a:ext cx="1353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Yang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et al.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XLNet - Permutation LM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57873" y="789400"/>
            <a:ext cx="44142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Permutation LM: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3125"/>
            <a:ext cx="4112600" cy="31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187300" y="1431250"/>
            <a:ext cx="44142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Step 1. Permutation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Step 2. Autoregressive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ex.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Given Sequence [x1, x2, x3, x4]</a:t>
            </a:r>
            <a:br>
              <a:rPr lang="en-GB" sz="1600">
                <a:latin typeface="Calibri"/>
                <a:ea typeface="Calibri"/>
                <a:cs typeface="Calibri"/>
                <a:sym typeface="Calibri"/>
              </a:rPr>
            </a:b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Step 1. [x1, x2, x3, x4] -&gt; [x2, x4, x3, x1]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Step 2.  Given [x2] predict [x2, x4]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         -&gt; 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[x2, x4] predict [x2, x4, x3]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-&gt; Given [x2, x4, x3] predict [x2, x4, x3, x1]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91450" y="4288600"/>
            <a:ext cx="1610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Yang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et al.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BART - Encoder &amp; Decoder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Previous: Fixed-length to Fixed-length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BART: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Tasks:</a:t>
            </a:r>
            <a:endParaRPr/>
          </a:p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63" y="2938496"/>
            <a:ext cx="5706675" cy="1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899" y="1252900"/>
            <a:ext cx="3770221" cy="15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7610875" y="4333975"/>
            <a:ext cx="1494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Lewis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ELECTRA - Discriminator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6475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7649400" y="4410175"/>
            <a:ext cx="1494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Clark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et al. 2018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Others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099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40"/>
              <a:buFont typeface="Arial"/>
              <a:buChar char="■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RoBERTa: A Robustly Optimized BERT Pretraining Approach</a:t>
            </a:r>
            <a:br>
              <a:rPr lang="en-GB" sz="2100">
                <a:latin typeface="Arial"/>
                <a:ea typeface="Arial"/>
                <a:cs typeface="Arial"/>
                <a:sym typeface="Arial"/>
              </a:rPr>
            </a:b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0"/>
              <a:buFont typeface="Arial"/>
              <a:buChar char="■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ALBERT: A LITE BERT FOR SELF-SUPERVISED LEARNING OF LANGUAGE REPRESENTATIONS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 on this Course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Supervised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Given: 	a dataset				   and </a:t>
            </a:r>
            <a:br>
              <a:rPr lang="en-GB"/>
            </a:br>
            <a:r>
              <a:rPr lang="en-GB"/>
              <a:t>		a loss function</a:t>
            </a:r>
            <a:br>
              <a:rPr lang="en-GB"/>
            </a:br>
            <a:br>
              <a:rPr lang="en-GB"/>
            </a:br>
            <a:r>
              <a:rPr lang="en-GB"/>
              <a:t>Goal: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Works well when labeled data is abundant.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Learn useful representation with the supervision.</a:t>
            </a:r>
            <a:br>
              <a:rPr lang="en-GB"/>
            </a:b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Problem:  </a:t>
            </a:r>
            <a:br>
              <a:rPr lang="en-GB"/>
            </a:br>
            <a:r>
              <a:rPr lang="en-GB"/>
              <a:t>Can we learn useful representation without the supervision?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025" y="1256401"/>
            <a:ext cx="1624825" cy="3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025" y="1573950"/>
            <a:ext cx="2889465" cy="3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450" y="2148418"/>
            <a:ext cx="2274912" cy="4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Predict missing pieces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20" y="789398"/>
            <a:ext cx="7663367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818650" y="4177025"/>
            <a:ext cx="1800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Pathak et al. 2016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7" y="774267"/>
            <a:ext cx="8986124" cy="383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6818650" y="4177025"/>
            <a:ext cx="1800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Pathak et al. 2016</a:t>
            </a:r>
            <a:br>
              <a:rPr lang="en-GB"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Encoder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63" y="714100"/>
            <a:ext cx="7008675" cy="38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7961650" y="4177025"/>
            <a:ext cx="1800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alibri"/>
                <a:ea typeface="Calibri"/>
                <a:cs typeface="Calibri"/>
                <a:sym typeface="Calibri"/>
              </a:rPr>
              <a:t>Pathak et al 2016</a:t>
            </a:r>
            <a:br>
              <a:rPr lang="en-GB" sz="11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100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Predicting one view from another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88" y="789400"/>
            <a:ext cx="7654626" cy="38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7343400" y="4409100"/>
            <a:ext cx="1800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Richard Zhang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925" y="902825"/>
            <a:ext cx="3290451" cy="2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88" y="789400"/>
            <a:ext cx="7654626" cy="388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/>
        </p:nvSpPr>
        <p:spPr>
          <a:xfrm>
            <a:off x="7343400" y="4409100"/>
            <a:ext cx="1800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Richard Zhang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Solving Jigsaw Puzzles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566"/>
            <a:ext cx="9143998" cy="262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7185225" y="430932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Rotation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19743" t="87712"/>
          <a:stretch/>
        </p:blipFill>
        <p:spPr>
          <a:xfrm>
            <a:off x="902788" y="3449650"/>
            <a:ext cx="7338427" cy="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950" y="1976437"/>
            <a:ext cx="1786900" cy="14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572000" y="1976425"/>
            <a:ext cx="1786900" cy="14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98225" y="1792162"/>
            <a:ext cx="1786901" cy="14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32575" y="1763762"/>
            <a:ext cx="1786900" cy="14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Rotation</a:t>
            </a:r>
            <a:endParaRPr/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50" y="851900"/>
            <a:ext cx="6760702" cy="37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77825" y="430977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Contrastive Predictive Coding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6" y="718750"/>
            <a:ext cx="7389973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574" y="3686450"/>
            <a:ext cx="3595024" cy="9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77825" y="430977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van den Oord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et al.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261400" y="3980425"/>
            <a:ext cx="4963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Remember Word2Vec? They are almost the same idea.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SimCLR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50" y="771525"/>
            <a:ext cx="4629150" cy="36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71525"/>
            <a:ext cx="3465496" cy="385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77825" y="430977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Chen et al.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</a:t>
            </a:r>
            <a:r>
              <a:rPr lang="en-GB"/>
              <a:t>Self-Supervised Learning?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76575" y="4306850"/>
            <a:ext cx="22617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oogle Sans"/>
                <a:ea typeface="Google Sans"/>
                <a:cs typeface="Google Sans"/>
                <a:sym typeface="Google Sans"/>
              </a:rPr>
              <a:t>Slide: </a:t>
            </a:r>
            <a:r>
              <a:rPr lang="en-GB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Thang Luong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00" y="1551525"/>
            <a:ext cx="3617150" cy="2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374" y="1200425"/>
            <a:ext cx="4054000" cy="27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369025" y="3620100"/>
            <a:ext cx="1564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Labeled Data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6076375" y="4011300"/>
            <a:ext cx="1814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Unl</a:t>
            </a:r>
            <a:r>
              <a:rPr lang="en-GB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abeled Data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SimCLR</a:t>
            </a:r>
            <a:endParaRPr/>
          </a:p>
        </p:txBody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5" y="839200"/>
            <a:ext cx="8598675" cy="3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</a:pPr>
            <a:r>
              <a:rPr lang="en-GB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CS294-158 Deep Unsupervised Learning Lecture 7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</a:pPr>
            <a:r>
              <a:rPr lang="en-GB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AAAI 2020 Keynotes Turing Award Winners Event</a:t>
            </a:r>
            <a:r>
              <a:rPr lang="en-GB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</a:pPr>
            <a:r>
              <a:rPr lang="en-GB">
                <a:solidFill>
                  <a:schemeClr val="dk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From Text - OpenAI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</a:pPr>
            <a:r>
              <a:rPr lang="en-GB">
                <a:solidFill>
                  <a:schemeClr val="dk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from Unlabeled Data - Thang Luong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Self-Supervised Learning?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701275"/>
            <a:ext cx="8273203" cy="39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34600" y="4151325"/>
            <a:ext cx="23496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Yann LeCun’s cake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Self-Supervised Learning?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A version of unsupervised learning where data provides the supervision.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In general, withhold some part of the data and the task a neural network to predict it from the remaining parts.</a:t>
            </a:r>
            <a:br>
              <a:rPr lang="en-GB"/>
            </a:b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■"/>
            </a:pPr>
            <a:r>
              <a:rPr lang="en-GB"/>
              <a:t>Goal: Learning to represent the world before learning tasks.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975" y="1322000"/>
            <a:ext cx="3516300" cy="13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Learning= Filling the Blanks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700238"/>
            <a:ext cx="8128000" cy="39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7733725" y="4364800"/>
            <a:ext cx="12471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Slide: LeCun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 of Self-Supervised Learning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57871" y="789390"/>
            <a:ext cx="8338500" cy="35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Reconstruct from a corrupted (or partial) data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Denoising Autoencoder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Bert-Family (Text)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In-painting (Imag</a:t>
            </a:r>
            <a:r>
              <a:rPr lang="en-GB" sz="1600"/>
              <a:t>a</a:t>
            </a:r>
            <a:r>
              <a:rPr lang="en-GB" sz="1600"/>
              <a:t>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Visual common sense tasks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Jigsaw puzzles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Rotation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Contrastive Learning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word2vec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Contrastive Predictive Coding (CPC)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 sz="1600"/>
              <a:t>SimCLR</a:t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Denoising AutoEncoder</a:t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#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32800"/>
            <a:ext cx="8096249" cy="34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7185225" y="4309325"/>
            <a:ext cx="25749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Slide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: CS294-158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0" y="64025"/>
            <a:ext cx="9144000" cy="57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BERT-Family</a:t>
            </a:r>
            <a:endParaRPr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909" l="0" r="0" t="-1910"/>
          <a:stretch/>
        </p:blipFill>
        <p:spPr>
          <a:xfrm>
            <a:off x="1028950" y="636725"/>
            <a:ext cx="7090301" cy="39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l-template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